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3"/>
  </p:notesMasterIdLst>
  <p:sldIdLst>
    <p:sldId id="256" r:id="rId2"/>
    <p:sldId id="265" r:id="rId3"/>
    <p:sldId id="257" r:id="rId4"/>
    <p:sldId id="258" r:id="rId5"/>
    <p:sldId id="260" r:id="rId6"/>
    <p:sldId id="261" r:id="rId7"/>
    <p:sldId id="262" r:id="rId8"/>
    <p:sldId id="263" r:id="rId9"/>
    <p:sldId id="259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>
        <p:scale>
          <a:sx n="71" d="100"/>
          <a:sy n="71" d="100"/>
        </p:scale>
        <p:origin x="29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15A09-E851-4382-9173-4BC245E3EC45}" type="datetimeFigureOut">
              <a:rPr lang="en-US"/>
              <a:t>7/8/2014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5EA9F-6BD2-4902-A23E-6005BB3D9C5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31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5EA9F-6BD2-4902-A23E-6005BB3D9C56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66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5EA9F-6BD2-4902-A23E-6005BB3D9C56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73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5EA9F-6BD2-4902-A23E-6005BB3D9C56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97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5EA9F-6BD2-4902-A23E-6005BB3D9C56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70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13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2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79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718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52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568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923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554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78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2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94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117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509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3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345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27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375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7/8/2014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2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‘Retro’ Writing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500" dirty="0"/>
              <a:t>Using Informal Assessments in Early Literacy 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137930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Literacy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800" dirty="0" smtClean="0">
                <a:solidFill>
                  <a:srgbClr val="404040"/>
                </a:solidFill>
                <a:latin typeface="+mj-lt"/>
              </a:rPr>
              <a:t>Student </a:t>
            </a:r>
            <a:r>
              <a:rPr lang="en-US" sz="2800" dirty="0">
                <a:solidFill>
                  <a:srgbClr val="404040"/>
                </a:solidFill>
                <a:latin typeface="+mj-lt"/>
              </a:rPr>
              <a:t>reading can also be illustrative about the student’s orthographic knowledge </a:t>
            </a:r>
          </a:p>
          <a:p>
            <a:r>
              <a:rPr lang="en-US" sz="2800" dirty="0">
                <a:solidFill>
                  <a:srgbClr val="404040"/>
                </a:solidFill>
                <a:latin typeface="+mj-lt"/>
              </a:rPr>
              <a:t>Reading skills </a:t>
            </a:r>
            <a:r>
              <a:rPr lang="en-US" sz="2800" dirty="0" smtClean="0">
                <a:solidFill>
                  <a:srgbClr val="404040"/>
                </a:solidFill>
                <a:latin typeface="+mj-lt"/>
              </a:rPr>
              <a:t>are slightly ahead </a:t>
            </a:r>
            <a:r>
              <a:rPr lang="en-US" sz="2800" dirty="0">
                <a:solidFill>
                  <a:srgbClr val="404040"/>
                </a:solidFill>
                <a:latin typeface="+mj-lt"/>
              </a:rPr>
              <a:t>of students’ spelling </a:t>
            </a:r>
            <a:r>
              <a:rPr lang="en-US" sz="2800" dirty="0" smtClean="0">
                <a:solidFill>
                  <a:srgbClr val="404040"/>
                </a:solidFill>
                <a:latin typeface="+mj-lt"/>
              </a:rPr>
              <a:t>accuracy</a:t>
            </a:r>
          </a:p>
          <a:p>
            <a:r>
              <a:rPr lang="en-US" sz="2800" dirty="0" smtClean="0">
                <a:solidFill>
                  <a:srgbClr val="404040"/>
                </a:solidFill>
                <a:latin typeface="+mj-lt"/>
              </a:rPr>
              <a:t>Spelling </a:t>
            </a:r>
            <a:r>
              <a:rPr lang="en-US" sz="2800" dirty="0">
                <a:solidFill>
                  <a:srgbClr val="404040"/>
                </a:solidFill>
                <a:latin typeface="+mj-lt"/>
              </a:rPr>
              <a:t>is a conservative measure of word knowledge </a:t>
            </a:r>
          </a:p>
          <a:p>
            <a:r>
              <a:rPr lang="en-US" sz="2800" dirty="0" smtClean="0">
                <a:solidFill>
                  <a:srgbClr val="404040"/>
                </a:solidFill>
                <a:latin typeface="+mj-lt"/>
              </a:rPr>
              <a:t>Some </a:t>
            </a:r>
            <a:r>
              <a:rPr lang="en-US" sz="2800" dirty="0">
                <a:solidFill>
                  <a:srgbClr val="404040"/>
                </a:solidFill>
                <a:latin typeface="+mj-lt"/>
              </a:rPr>
              <a:t>errors are to be expected at different stages </a:t>
            </a:r>
          </a:p>
          <a:p>
            <a:r>
              <a:rPr lang="en-US" sz="2800" dirty="0">
                <a:solidFill>
                  <a:srgbClr val="404040"/>
                </a:solidFill>
                <a:latin typeface="+mj-lt"/>
              </a:rPr>
              <a:t>May use the pictures instead of reading the words on the page (</a:t>
            </a:r>
            <a:r>
              <a:rPr lang="en-US" sz="2800" dirty="0" err="1">
                <a:solidFill>
                  <a:srgbClr val="404040"/>
                </a:solidFill>
                <a:latin typeface="+mj-lt"/>
              </a:rPr>
              <a:t>semiphonetic</a:t>
            </a:r>
            <a:r>
              <a:rPr lang="en-US" sz="2800" dirty="0">
                <a:solidFill>
                  <a:srgbClr val="404040"/>
                </a:solidFill>
                <a:latin typeface="+mj-lt"/>
              </a:rPr>
              <a:t> stage) </a:t>
            </a:r>
          </a:p>
          <a:p>
            <a:r>
              <a:rPr lang="en-US" sz="2800" dirty="0">
                <a:solidFill>
                  <a:srgbClr val="404040"/>
                </a:solidFill>
                <a:latin typeface="+mj-lt"/>
              </a:rPr>
              <a:t>Oral reading substitutions may indicate a transitional reader who understands many aspects of the word  </a:t>
            </a:r>
          </a:p>
          <a:p>
            <a:r>
              <a:rPr lang="en-US" sz="2800" dirty="0" smtClean="0">
                <a:solidFill>
                  <a:srgbClr val="404040"/>
                </a:solidFill>
                <a:latin typeface="+mj-lt"/>
              </a:rPr>
              <a:t>Spelling </a:t>
            </a:r>
            <a:r>
              <a:rPr lang="en-US" sz="2800" dirty="0">
                <a:solidFill>
                  <a:srgbClr val="404040"/>
                </a:solidFill>
                <a:latin typeface="+mj-lt"/>
              </a:rPr>
              <a:t>and reading errors are limited in their predictive abilities, so further assessment is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88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0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Today’s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</a:t>
            </a:r>
          </a:p>
          <a:p>
            <a:pPr lvl="1"/>
            <a:r>
              <a:rPr lang="en-US" dirty="0" smtClean="0"/>
              <a:t>Practice using Adobe Connects</a:t>
            </a:r>
          </a:p>
          <a:p>
            <a:pPr lvl="1"/>
            <a:r>
              <a:rPr lang="en-US" dirty="0" smtClean="0"/>
              <a:t>Useful information for future Professional Development sessions or Faculty Meetings </a:t>
            </a:r>
          </a:p>
          <a:p>
            <a:pPr lvl="1"/>
            <a:r>
              <a:rPr lang="en-US" dirty="0" smtClean="0"/>
              <a:t>Review of useful techniques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 </a:t>
            </a:r>
          </a:p>
          <a:p>
            <a:pPr lvl="1"/>
            <a:r>
              <a:rPr lang="en-US" dirty="0"/>
              <a:t>Briefly discuss benefits of informal assessments</a:t>
            </a:r>
          </a:p>
          <a:p>
            <a:pPr lvl="1"/>
            <a:r>
              <a:rPr lang="en-US" dirty="0"/>
              <a:t>View examples</a:t>
            </a:r>
          </a:p>
          <a:p>
            <a:pPr lvl="1"/>
            <a:r>
              <a:rPr lang="en-US" dirty="0"/>
              <a:t>Address questions regarding informal assessments </a:t>
            </a:r>
          </a:p>
          <a:p>
            <a:pPr lvl="1"/>
            <a:r>
              <a:rPr lang="en-US" dirty="0"/>
              <a:t>Practice Adobe Connect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9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Informal Assessments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04040"/>
                </a:solidFill>
                <a:latin typeface="+mj-lt"/>
              </a:rPr>
              <a:t>What </a:t>
            </a:r>
            <a:r>
              <a:rPr lang="en-US" dirty="0">
                <a:solidFill>
                  <a:srgbClr val="404040"/>
                </a:solidFill>
                <a:latin typeface="+mj-lt"/>
              </a:rPr>
              <a:t>makes an informal assessment effective or worth the effort? </a:t>
            </a:r>
          </a:p>
          <a:p>
            <a:r>
              <a:rPr lang="en-US" dirty="0">
                <a:solidFill>
                  <a:srgbClr val="404040"/>
                </a:solidFill>
                <a:latin typeface="+mj-lt"/>
              </a:rPr>
              <a:t>How are informal assessments useful for literacy development? </a:t>
            </a:r>
          </a:p>
          <a:p>
            <a:r>
              <a:rPr lang="en-US" dirty="0">
                <a:solidFill>
                  <a:srgbClr val="404040"/>
                </a:solidFill>
                <a:latin typeface="+mj-lt"/>
              </a:rPr>
              <a:t>How do informal assessments complement formal assessments?  </a:t>
            </a:r>
          </a:p>
        </p:txBody>
      </p:sp>
    </p:spTree>
    <p:extLst>
      <p:ext uri="{BB962C8B-B14F-4D97-AF65-F5344CB8AC3E}">
        <p14:creationId xmlns:p14="http://schemas.microsoft.com/office/powerpoint/2010/main" val="328327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Hidden Gems in Student Writing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04040"/>
                </a:solidFill>
                <a:latin typeface="+mj-lt"/>
              </a:rPr>
              <a:t>In </a:t>
            </a:r>
            <a:r>
              <a:rPr lang="en-US" dirty="0">
                <a:solidFill>
                  <a:srgbClr val="404040"/>
                </a:solidFill>
                <a:latin typeface="+mj-lt"/>
              </a:rPr>
              <a:t>what ways is student writing useful? </a:t>
            </a:r>
            <a:endParaRPr lang="en-US" dirty="0" smtClean="0">
              <a:solidFill>
                <a:srgbClr val="404040"/>
              </a:solidFill>
              <a:latin typeface="+mj-lt"/>
            </a:endParaRPr>
          </a:p>
          <a:p>
            <a:r>
              <a:rPr lang="en-US" dirty="0" smtClean="0">
                <a:solidFill>
                  <a:srgbClr val="404040"/>
                </a:solidFill>
                <a:latin typeface="+mj-lt"/>
              </a:rPr>
              <a:t>What </a:t>
            </a:r>
            <a:r>
              <a:rPr lang="en-US" dirty="0">
                <a:solidFill>
                  <a:srgbClr val="404040"/>
                </a:solidFill>
                <a:latin typeface="+mj-lt"/>
              </a:rPr>
              <a:t>can it demonstrate</a:t>
            </a:r>
            <a:r>
              <a:rPr lang="en-US" dirty="0" smtClean="0">
                <a:solidFill>
                  <a:srgbClr val="404040"/>
                </a:solidFill>
                <a:latin typeface="+mj-lt"/>
              </a:rPr>
              <a:t>?</a:t>
            </a:r>
          </a:p>
          <a:p>
            <a:r>
              <a:rPr lang="en-US" dirty="0">
                <a:solidFill>
                  <a:srgbClr val="404040"/>
                </a:solidFill>
              </a:rPr>
              <a:t>Student writing is a “gold mine” of information about the student’s orthographic knowledge </a:t>
            </a:r>
          </a:p>
          <a:p>
            <a:endParaRPr lang="en-US" dirty="0">
              <a:solidFill>
                <a:srgbClr val="404040"/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Times" charset="0"/>
              </a:rPr>
              <a:t>  </a:t>
            </a:r>
            <a:r>
              <a:rPr lang="en-US" dirty="0" smtClean="0">
                <a:latin typeface="+mj-lt"/>
                <a:cs typeface="Times" charset="0"/>
              </a:rPr>
              <a:t>Progression over length of time</a:t>
            </a:r>
          </a:p>
          <a:p>
            <a:pPr lvl="1"/>
            <a:r>
              <a:rPr lang="en-US" dirty="0" smtClean="0">
                <a:latin typeface="+mj-lt"/>
                <a:cs typeface="Times" charset="0"/>
              </a:rPr>
              <a:t>Thinking skills</a:t>
            </a:r>
          </a:p>
          <a:p>
            <a:pPr lvl="1"/>
            <a:r>
              <a:rPr lang="en-US" dirty="0" smtClean="0">
                <a:latin typeface="+mj-lt"/>
                <a:cs typeface="Times" charset="0"/>
              </a:rPr>
              <a:t>Motor Skills</a:t>
            </a:r>
          </a:p>
          <a:p>
            <a:pPr lvl="1"/>
            <a:r>
              <a:rPr lang="en-US" dirty="0" smtClean="0">
                <a:latin typeface="+mj-lt"/>
                <a:cs typeface="Times" charset="0"/>
              </a:rPr>
              <a:t>Literacy Skills</a:t>
            </a:r>
            <a:endParaRPr lang="en-US" dirty="0" smtClean="0">
              <a:latin typeface="+mj-lt"/>
              <a:cs typeface="Times" charset="0"/>
            </a:endParaRPr>
          </a:p>
          <a:p>
            <a:r>
              <a:rPr lang="en-US" dirty="0" smtClean="0">
                <a:latin typeface="+mj-lt"/>
                <a:cs typeface="Times" charset="0"/>
              </a:rPr>
              <a:t> Provides a forum for personal development</a:t>
            </a:r>
          </a:p>
          <a:p>
            <a:endParaRPr lang="en-US" dirty="0">
              <a:latin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8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August 2013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0958" y="2549358"/>
            <a:ext cx="4168430" cy="312632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" r="45051"/>
          <a:stretch/>
        </p:blipFill>
        <p:spPr>
          <a:xfrm rot="5400000">
            <a:off x="7050732" y="1451627"/>
            <a:ext cx="3380511" cy="4533865"/>
          </a:xfrm>
          <a:effectLst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8708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September 2013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4" t="-355" r="67571" b="1459"/>
          <a:stretch/>
        </p:blipFill>
        <p:spPr>
          <a:xfrm rot="5400000">
            <a:off x="7380297" y="706077"/>
            <a:ext cx="2189051" cy="484355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8256" y="2547454"/>
            <a:ext cx="4113012" cy="3084759"/>
          </a:xfrm>
        </p:spPr>
      </p:pic>
    </p:spTree>
    <p:extLst>
      <p:ext uri="{BB962C8B-B14F-4D97-AF65-F5344CB8AC3E}">
        <p14:creationId xmlns:p14="http://schemas.microsoft.com/office/powerpoint/2010/main" val="353103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220" y="807565"/>
            <a:ext cx="9601196" cy="1303867"/>
          </a:xfrm>
        </p:spPr>
        <p:txBody>
          <a:bodyPr/>
          <a:lstStyle/>
          <a:p>
            <a:r>
              <a:rPr lang="en-US" dirty="0" smtClean="0"/>
              <a:t>January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3864" y="2441762"/>
            <a:ext cx="4105677" cy="307925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" r="34607"/>
          <a:stretch/>
        </p:blipFill>
        <p:spPr>
          <a:xfrm rot="5400000">
            <a:off x="6583273" y="1649096"/>
            <a:ext cx="4163859" cy="4722770"/>
          </a:xfrm>
        </p:spPr>
      </p:pic>
    </p:spTree>
    <p:extLst>
      <p:ext uri="{BB962C8B-B14F-4D97-AF65-F5344CB8AC3E}">
        <p14:creationId xmlns:p14="http://schemas.microsoft.com/office/powerpoint/2010/main" val="12181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April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9218" y="2509465"/>
            <a:ext cx="4090842" cy="306813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" r="6680"/>
          <a:stretch/>
        </p:blipFill>
        <p:spPr>
          <a:xfrm rot="5400000">
            <a:off x="6478321" y="2421541"/>
            <a:ext cx="4245557" cy="3398694"/>
          </a:xfrm>
        </p:spPr>
      </p:pic>
    </p:spTree>
    <p:extLst>
      <p:ext uri="{BB962C8B-B14F-4D97-AF65-F5344CB8AC3E}">
        <p14:creationId xmlns:p14="http://schemas.microsoft.com/office/powerpoint/2010/main" val="111854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Informal Assessments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Individual academic progression</a:t>
            </a:r>
            <a:endParaRPr lang="en-US" dirty="0" smtClean="0"/>
          </a:p>
          <a:p>
            <a:r>
              <a:rPr lang="en-US" dirty="0" smtClean="0"/>
              <a:t>Application of skills and strategies </a:t>
            </a:r>
          </a:p>
          <a:p>
            <a:r>
              <a:rPr lang="en-US" dirty="0" smtClean="0"/>
              <a:t>Provides feedback for adjusting future lessons</a:t>
            </a:r>
          </a:p>
          <a:p>
            <a:r>
              <a:rPr lang="en-US" dirty="0" smtClean="0"/>
              <a:t>Potentially comparative to standardized tests’ writing prompts</a:t>
            </a:r>
          </a:p>
          <a:p>
            <a:r>
              <a:rPr lang="en-US" dirty="0" smtClean="0"/>
              <a:t>Connections between home and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9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181</TotalTime>
  <Words>264</Words>
  <Application>Microsoft Office PowerPoint</Application>
  <PresentationFormat>Widescreen</PresentationFormat>
  <Paragraphs>48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Garamond</vt:lpstr>
      <vt:lpstr>Times</vt:lpstr>
      <vt:lpstr>Organic</vt:lpstr>
      <vt:lpstr>‘Retro’ Writing</vt:lpstr>
      <vt:lpstr>Today’s Presentation</vt:lpstr>
      <vt:lpstr>Informal Assessments Today</vt:lpstr>
      <vt:lpstr>Hidden Gems in Student Writing </vt:lpstr>
      <vt:lpstr>August 2013</vt:lpstr>
      <vt:lpstr>September 2013</vt:lpstr>
      <vt:lpstr>January 2014</vt:lpstr>
      <vt:lpstr>April 2014</vt:lpstr>
      <vt:lpstr>Benefits of Informal Assessments</vt:lpstr>
      <vt:lpstr>Some Literacy Research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Mary Bridget Burns</cp:lastModifiedBy>
  <cp:revision>19</cp:revision>
  <dcterms:created xsi:type="dcterms:W3CDTF">2013-07-15T20:24:45Z</dcterms:created>
  <dcterms:modified xsi:type="dcterms:W3CDTF">2014-07-09T05:26:16Z</dcterms:modified>
</cp:coreProperties>
</file>